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7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A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-952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5EAA-8E1E-8742-AE61-AEC5896D882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C8A3-EDEC-4343-A157-7D15D67C9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>
                <a:solidFill>
                  <a:srgbClr val="000000"/>
                </a:solidFill>
              </a:rPr>
              <a:t>Copyright 2017 FUJITSU LIMITED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9B3C7E-EF7E-44D8-BE87-FB831874DE8C}" type="slidenum">
              <a:rPr lang="en-US" altLang="ja-JP" smtClean="0">
                <a:solidFill>
                  <a:srgbClr val="000000"/>
                </a:solidFill>
              </a:rPr>
              <a:pPr/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260CBB-E09A-49B6-B71D-004840DC8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97C404-98E0-4BD2-AC32-C5E4A35FD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79189C2-AB71-4DC5-9510-8B4D3D1D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E0CB7B-B778-47B5-985B-D718ABF6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6356350"/>
            <a:ext cx="1604763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7BCD84-7B3A-43F4-B203-1EBB4075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B64E2D-4BB8-467C-B691-B65F4FB0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CF877A-4717-47DB-BDA7-948B7001A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8BC3D-A61E-4123-A42B-D500F6CF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7B31D7-35F5-4C28-A8CA-D19C57A5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21398A-45AB-437B-A715-A1EFED6B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EA1CB-83EF-45D5-8F8B-517F72D2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450F1-5E1B-4D83-B978-D58D98CC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0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2C8C2F-B595-4686-8E1F-E025E591F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169973-8E07-4D62-801C-2B6A6F740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02E6FF-EF0F-43D5-88CA-D35539C3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8CAC4F-4A57-4EBA-AC4E-F33EB0DF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61C26F-2319-42DB-9868-95D12118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DFB87E-F46E-4310-A874-8E8BA1947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BAEF4-87E4-4D91-8DC4-E3D6CFF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1325563"/>
          </a:xfrm>
        </p:spPr>
        <p:txBody>
          <a:bodyPr/>
          <a:lstStyle>
            <a:lvl1pPr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71C97-ED5E-4385-9308-C57BB16C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837EC1-7FBA-45B9-9F63-49E23790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34919"/>
            <a:ext cx="1314564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32512-DD0B-4BFA-8C16-289DD578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ECF636-21BE-4E29-9331-292EBFFC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CABD99-F75B-4CAA-AB89-199515499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C50A13-43E7-4F4A-8FDA-53BC07571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2005"/>
            <a:ext cx="12192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E5F76D-BD40-4905-B5A3-134B43A4A2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84C63-32AA-43E9-8123-4EF856A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2FB081-D648-4D83-8B22-A136F7E1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8F2250-F3E8-42D3-AC73-EDC7F35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0C930F-266D-496E-82A9-074BBF1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DE6A5C-5D8A-4856-9C51-3760B6E1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0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FC851-3C7A-4F9C-A3C5-F2253B2D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E99FDB-1928-44F5-96FB-E79672D68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4FB4DF-C7CD-4B05-9911-D0A0F5CA0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6951B6-6571-4B30-ABEF-E760A05B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318636-BA43-479F-8ED7-8B2025B4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177187-9D8A-420B-A31C-361603E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6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F36AC-0DD4-4E20-BF04-99241602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6F38A5-E98B-4DC9-91DE-4E9B25C1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1D635D-25F3-4827-BFA2-075FED52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4607C6-68FE-46C4-BE51-75914381B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D30152-FDC8-422D-AE11-94A1DDAD7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B5B2B05-4899-4FDD-B049-40B3B846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45B315-F4CF-4E86-A2E3-996ABCA6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8F762FF-FA07-4445-9211-FAAD55C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3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140C68-2A25-4B2A-9755-6CEA7B39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4A5D85E-CC75-4CCE-B13C-EBF79F98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D4CFF5-B593-4EC5-AAFD-B706C37D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9A504F-B60E-4691-81F9-A4BEF5DC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4A8B6E-D746-4A43-801A-1129CA6E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A2FB83-D58F-4975-96EF-68CDFC69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F723EB-4A70-4287-B3A1-26A4EB04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3C41A-8B95-4E8D-8FA3-1AE3B071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102DC-C429-4048-99C3-640E54F6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446AA0-C8DE-48C9-9C13-BA6EDAFC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00BC91-F3CB-4EF9-91E8-12A9A0C4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4F6E46-13B6-451F-905C-5CDBD39C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F896A0-E463-4A1F-97ED-DD59281B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F7F07-A93C-4322-9200-6723AEF6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FE74F60-9F82-44B1-B040-9924BE2BB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E67FDD-DA95-4177-AE2E-9EB0FACD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1430DB-13A3-4083-AC86-AD62A093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857141-0D83-4D29-A688-EF29A576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770E7A-C015-4B33-A5A4-F2F814E7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5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7EBC6CA-FE64-4ABE-AB08-4696AB61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E56CC2-7A76-4393-BA6D-C493BEFC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5B1500-B323-426B-B955-F1C6C1AE6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31A49F-125D-4A0C-AE6B-B29552653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44ADAF-45BC-4EAF-B6DC-0B5E30CE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B4037-EDFB-45E8-AC63-45C1DB37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Map NWCC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43167" y="6455833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à¸à¸¥à¸à¸²à¸£à¸à¹à¸à¸«à¸²à¸£à¸¹à¸à¸ à¸²à¸à¸ªà¸³à¸«à¸£à¸±à¸ business analytics à¸à¸·à¸­">
            <a:extLst>
              <a:ext uri="{FF2B5EF4-FFF2-40B4-BE49-F238E27FC236}">
                <a16:creationId xmlns:a16="http://schemas.microsoft.com/office/drawing/2014/main" xmlns="" id="{117F8351-61F7-488D-BD96-CF5A4686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r="17236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9BD3C-A46C-4C14-AC80-7D7D5364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88" y="346978"/>
            <a:ext cx="6146843" cy="1264465"/>
          </a:xfrm>
        </p:spPr>
        <p:txBody>
          <a:bodyPr>
            <a:normAutofit/>
          </a:bodyPr>
          <a:lstStyle/>
          <a:p>
            <a:r>
              <a:rPr lang="en-US" sz="2700" b="1" dirty="0" err="1"/>
              <a:t>การวิเคราะห์ข้อมูลและนำเสนอข้อมูล</a:t>
            </a:r>
            <a:r>
              <a:rPr lang="en-US" sz="2700" b="1" dirty="0"/>
              <a:t> </a:t>
            </a:r>
            <a:r>
              <a:rPr lang="en-US" sz="2700" b="1" dirty="0" err="1"/>
              <a:t>เพื่อการติดตามทรัพยากรน้ำ</a:t>
            </a:r>
            <a:r>
              <a:rPr lang="en-US" sz="2700" b="1" dirty="0"/>
              <a:t> (</a:t>
            </a:r>
            <a:r>
              <a:rPr lang="th-TH" sz="2700" b="1" dirty="0"/>
              <a:t> </a:t>
            </a:r>
            <a:r>
              <a:rPr lang="en-US" sz="2700" b="1" dirty="0"/>
              <a:t>BA/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FF6943-6B8E-437E-9D32-A9583724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731364"/>
            <a:ext cx="5272888" cy="4322302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การคาดการณ์สถานการณ์น้ำ</a:t>
            </a:r>
            <a:endParaRPr lang="en-US" sz="1600" dirty="0"/>
          </a:p>
          <a:p>
            <a:pPr lvl="1"/>
            <a:r>
              <a:rPr lang="th-TH" dirty="0"/>
              <a:t>ระบบวิเคราะห์สถานการณ์น้ำ ด้วยแบบจำลอง ด้านอุทกวิทยา </a:t>
            </a:r>
            <a:r>
              <a:rPr lang="en-US" dirty="0"/>
              <a:t>(Model)</a:t>
            </a:r>
          </a:p>
          <a:p>
            <a:pPr lvl="1"/>
            <a:r>
              <a:rPr lang="th-TH" dirty="0"/>
              <a:t>ระบบวิเคราะห์สถานการณ์น้ำ ด้วยแบบจำลอง อื่น ๆ</a:t>
            </a:r>
            <a:endParaRPr lang="en-US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การจัดสรรน้ำ</a:t>
            </a:r>
            <a:endParaRPr lang="en-US" sz="1600" dirty="0"/>
          </a:p>
          <a:p>
            <a:r>
              <a:rPr lang="en-US" sz="1600" dirty="0" err="1"/>
              <a:t>การวิเคราะห์ติดตามสถานการณ์และการบริหารจัดการทรัพยากรน้ำ</a:t>
            </a:r>
            <a:endParaRPr lang="en-US" sz="1600" dirty="0"/>
          </a:p>
          <a:p>
            <a:r>
              <a:rPr lang="en-US" sz="1600" dirty="0" err="1"/>
              <a:t>การวิเคราะห์การขับเคลื่อนโครงการ</a:t>
            </a:r>
            <a:endParaRPr lang="en-US" sz="1600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ติดตามประเมินผล ยุทธศาสตร์ และการบริหารจัดการน้ำ</a:t>
            </a:r>
            <a:endParaRPr lang="en-US" sz="1600" dirty="0"/>
          </a:p>
          <a:p>
            <a:r>
              <a:rPr lang="en-US" sz="1600" dirty="0" err="1"/>
              <a:t>การวิเคราะห์และจัดสร้าง</a:t>
            </a:r>
            <a:r>
              <a:rPr lang="th-TH" sz="1600" dirty="0"/>
              <a:t>การรายงานผลการดำเนินการ</a:t>
            </a:r>
            <a:endParaRPr lang="en-US" sz="1600" dirty="0"/>
          </a:p>
          <a:p>
            <a:r>
              <a:rPr lang="th-TH" sz="1600" dirty="0"/>
              <a:t>การสื่อสารและประชาสัมพันธ์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à¸à¸¥à¸à¸²à¸£à¸à¹à¸à¸«à¸²à¸£à¸¹à¸à¸ à¸²à¸à¸ªà¸³à¸«à¸£à¸±à¸ business intelligence">
            <a:extLst>
              <a:ext uri="{FF2B5EF4-FFF2-40B4-BE49-F238E27FC236}">
                <a16:creationId xmlns:a16="http://schemas.microsoft.com/office/drawing/2014/main" xmlns="" id="{978203A9-50B9-4F0C-82FC-47B9F25AD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30258" b="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0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DATA Science">
            <a:extLst>
              <a:ext uri="{FF2B5EF4-FFF2-40B4-BE49-F238E27FC236}">
                <a16:creationId xmlns:a16="http://schemas.microsoft.com/office/drawing/2014/main" xmlns="" id="{181895A4-B772-4E2B-8A0E-D15C8CCD8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r="1487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¸à¸¥à¸à¸²à¸£à¸à¹à¸à¸«à¸²à¸£à¸¹à¸à¸ à¸²à¸à¸ªà¸³à¸«à¸£à¸±à¸ AI and Innovation">
            <a:extLst>
              <a:ext uri="{FF2B5EF4-FFF2-40B4-BE49-F238E27FC236}">
                <a16:creationId xmlns:a16="http://schemas.microsoft.com/office/drawing/2014/main" xmlns="" id="{D64C8FA4-2E26-4FC8-B6B9-859BEE9A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 r="-1" b="802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A2088-BA01-47BD-AE34-4382A0DD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8" y="797027"/>
            <a:ext cx="5452028" cy="1311664"/>
          </a:xfrm>
        </p:spPr>
        <p:txBody>
          <a:bodyPr>
            <a:norm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การวิเคราะห์ข้อมูลทรัพยากรน้ำเพื่อบริหารจัดการน้ำอัจฉริย</a:t>
            </a:r>
            <a:r>
              <a:rPr lang="th-TH" sz="1600" b="1" dirty="0">
                <a:solidFill>
                  <a:srgbClr val="000000"/>
                </a:solidFill>
              </a:rPr>
              <a:t>ะ </a:t>
            </a:r>
            <a:r>
              <a:rPr lang="en-US" sz="1600" b="1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ต่าง</a:t>
            </a:r>
            <a:r>
              <a:rPr lang="en-US" sz="1600" b="1" dirty="0">
                <a:solidFill>
                  <a:srgbClr val="000000"/>
                </a:solidFill>
              </a:rPr>
              <a:t> ๆ (DATA Science) </a:t>
            </a:r>
            <a:r>
              <a:rPr lang="th-TH" sz="1600" b="1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sz="1600" b="1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sz="1600" b="1" dirty="0">
                <a:solidFill>
                  <a:srgbClr val="000000"/>
                </a:solidFill>
              </a:rPr>
              <a:t> (AI and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D5CE4-29EE-47E4-A6A9-01760698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การวิเคราะห์ข้อมูล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ทรัพยากรน้ำเพื่อบริหารจัดการน้ำอัจฉริยะ</a:t>
            </a:r>
            <a:r>
              <a:rPr lang="en-US" dirty="0">
                <a:solidFill>
                  <a:srgbClr val="000000"/>
                </a:solidFill>
              </a:rPr>
              <a:t> (DATA Science)</a:t>
            </a: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ระบบวิเคราะห์สถานการณ์น้ำ ด้วยสถาปัตยกรรมข้อมูลขนาดใหญ่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การจัดทำระบบสนับสนุนการตัดสินใจ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 </a:t>
            </a:r>
            <a:r>
              <a:rPr lang="en-US" sz="1800" dirty="0">
                <a:solidFill>
                  <a:srgbClr val="000000"/>
                </a:solidFill>
              </a:rPr>
              <a:t>Single Command Center</a:t>
            </a:r>
          </a:p>
          <a:p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dirty="0" err="1">
                <a:solidFill>
                  <a:srgbClr val="000000"/>
                </a:solidFill>
              </a:rPr>
              <a:t>การจัดทำระบบเพื่อบริหารจัดการ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อัจฉริยะ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ต่าง</a:t>
            </a:r>
            <a:r>
              <a:rPr lang="en-US" dirty="0">
                <a:solidFill>
                  <a:srgbClr val="000000"/>
                </a:solidFill>
              </a:rPr>
              <a:t> ๆ </a:t>
            </a:r>
            <a:r>
              <a:rPr lang="th-TH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dirty="0">
                <a:solidFill>
                  <a:srgbClr val="000000"/>
                </a:solidFill>
              </a:rPr>
              <a:t> (AI and Innovation)</a:t>
            </a:r>
          </a:p>
        </p:txBody>
      </p:sp>
    </p:spTree>
    <p:extLst>
      <p:ext uri="{BB962C8B-B14F-4D97-AF65-F5344CB8AC3E}">
        <p14:creationId xmlns:p14="http://schemas.microsoft.com/office/powerpoint/2010/main" val="408344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98219" y="1521305"/>
            <a:ext cx="8505936" cy="23859"/>
          </a:xfrm>
          <a:prstGeom prst="line">
            <a:avLst/>
          </a:prstGeom>
          <a:ln w="254000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3825" y="1112842"/>
            <a:ext cx="4977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บริหาร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จัดการข้อมูล จากแหล่งข้อมูลต่าง ๆ (120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410990" y="2127167"/>
            <a:ext cx="2617730" cy="7343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0306" y="1752186"/>
            <a:ext cx="7111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โครงการกำหนดมาตรฐานข้อมูลเพื่อสร้างเงื่อนไขในการบูรณาการร่วมกัน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(20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03545" y="2450769"/>
            <a:ext cx="5121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ปรับ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เปลี่ยนและสร้างข้อมูลตามมาตรฐานข้อมูล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(100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253756" y="2846747"/>
            <a:ext cx="4595772" cy="1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431296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63220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63242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63264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631281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6340126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5132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2563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2564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5585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2565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5176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449360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681947" y="1530631"/>
            <a:ext cx="10049140" cy="28189"/>
          </a:xfrm>
          <a:prstGeom prst="line">
            <a:avLst/>
          </a:prstGeom>
          <a:ln w="254000" cap="rnd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8166" y="1128369"/>
            <a:ext cx="6842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ดำเนินการ จัดเก็บข้อมูลเพื่อเป็น คลังข้อมูลทรัพยาน้ำ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แห่งชาติ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340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684123" y="2175475"/>
            <a:ext cx="4073210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08166" y="1752735"/>
            <a:ext cx="7136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การนำเข้าข้อมูลจากแหล่งข้อมูลของหน่วยงานที่เกี่ยวข้อง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38+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หน่วยงาน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76620" y="2355185"/>
            <a:ext cx="439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network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(20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9624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ข้อมูลจาก หน่วยงาน/สถาบัน ที่มีความร่วมมือทั้งในและระหว่าง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ประเทศและข้อมูลจาก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Open DATA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ต่าง ๆ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686300" y="3911793"/>
            <a:ext cx="4155700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95068" y="3506559"/>
            <a:ext cx="778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การบริหารจัดการข้อมูล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ระบบการรักษาความปลอดภัยของข้อมูล (40 ล้านบาท)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78234" y="3993424"/>
            <a:ext cx="6484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กับหน่วยงานต่าง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ๆ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ที่เกี่ยวข้อง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เพื่อการบูรณาการ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120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839126" y="5004028"/>
            <a:ext cx="2909471" cy="1"/>
          </a:xfrm>
          <a:prstGeom prst="line">
            <a:avLst/>
          </a:prstGeom>
          <a:ln w="127000" cap="rnd">
            <a:solidFill>
              <a:schemeClr val="accent6">
                <a:lumMod val="60000"/>
                <a:lumOff val="4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79607" y="4632968"/>
            <a:ext cx="4517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88323" y="587757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862464" y="5875389"/>
            <a:ext cx="2909471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79607" y="5017495"/>
            <a:ext cx="33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Open data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(30 ล้านบาท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94902" y="6234793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16376" y="5449442"/>
            <a:ext cx="2963499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79607" y="5406798"/>
            <a:ext cx="32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(50 ล้านบาท)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089898"/>
            <a:ext cx="9387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จัดทำ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ระบบฐานข้อมูล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/Application/Solution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ที่สำคัญเพื่อตอบสนองยุทธศาสตร์น้ำ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20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ปี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และอื่น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ๆ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(400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7156" y="2171074"/>
            <a:ext cx="5845059" cy="27309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46158" y="1766297"/>
            <a:ext cx="6655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 ระบบฐานข้อมูลหรือApplication สนับสนุนยุทธศาสตร์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(30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46158" y="2355185"/>
            <a:ext cx="4847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ระบบบูรณาการสารสนเทศภูมิศาสตร์  (GIS</a:t>
            </a:r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 (50 ล้านบาท)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46158" y="2967065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Sharing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Report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(10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954866" y="3925449"/>
            <a:ext cx="5977467" cy="1155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86631" y="3506559"/>
            <a:ext cx="5083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THAI WATER PLAN (  50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เริ่มปี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61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บางส่วน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46158" y="4039078"/>
            <a:ext cx="3223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Water Community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(200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86029" y="5011222"/>
            <a:ext cx="2982804" cy="26445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92021" y="4623649"/>
            <a:ext cx="4793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(50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91556" y="5475111"/>
            <a:ext cx="8777111" cy="1411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46158" y="5119802"/>
            <a:ext cx="8730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ระบบฐานข้อมูล/Application/Solution  และคลังข้อมูล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หลัก (10 ล้านบาท)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64" y="2158573"/>
            <a:ext cx="436876" cy="5359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4" y="2792312"/>
            <a:ext cx="474577" cy="5649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6" y="4716968"/>
            <a:ext cx="612192" cy="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3" y="1128369"/>
            <a:ext cx="896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การวิเคราะห์ข้อมูลและนำเสนอข้อมูล ทรัพยากรน้ำ เพื่อการติดตามทรัพยากรน้ำ ทั้ง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(400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822" y="2159000"/>
            <a:ext cx="2370956" cy="11162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8963" y="174736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08704" y="2355185"/>
            <a:ext cx="3645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ระบบวิเคราะห์การจัดสรรน้ำ (100 ล้านบาท)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08704" y="2999149"/>
            <a:ext cx="6607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การวิเคราะห์ติดตามสถานการณ์และการบริหารจัดการทรัพยากร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(20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11310" y="3908778"/>
            <a:ext cx="8757357" cy="166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08704" y="3506559"/>
            <a:ext cx="416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การวิเคราะห์การขับเคลื่อน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โครงการ (10 ล้านบาท)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08704" y="4039078"/>
            <a:ext cx="9355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การวิเคราะห์ติดตามประเมินผล ยุทธศาสตร์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ระบบวิเคราะห์และการรายงานผลการดำเนินการ  (รวม 20 ล้านบาท)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91556" y="5023556"/>
            <a:ext cx="8725874" cy="14508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08704" y="4613399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สื่อสารและ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ประชาสัมพันธ์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(50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4446" y="2200920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DSS by DHI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88445" y="2181451"/>
            <a:ext cx="2387888" cy="57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46266" y="1731133"/>
            <a:ext cx="500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ระยะที่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(รวม 200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00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65195" y="5915052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26086" y="5903598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17208" y="5930907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2331" y="6108403"/>
            <a:ext cx="78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97038" y="1493896"/>
            <a:ext cx="7234049" cy="36738"/>
          </a:xfrm>
          <a:prstGeom prst="line">
            <a:avLst/>
          </a:prstGeom>
          <a:ln w="2540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242" y="1077717"/>
            <a:ext cx="899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 ทรัพยากรน้ำเพื่อบริหารจัดการน้ำอัจฉริยะ (DATA Science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(1,000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651500" y="2138474"/>
            <a:ext cx="6032500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33468" y="1738075"/>
            <a:ext cx="817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ระบบวิเคราะห์สถานการณ์น้ำ ด้วยสถาปัตยกรรมข้อมูลขนาด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(350 ล้านบาท)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83242" y="2353253"/>
            <a:ext cx="552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การจัดทำระบบสนับสนุนการตัดสิน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(350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609167" y="2751669"/>
            <a:ext cx="6046611" cy="2263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83242" y="2914483"/>
            <a:ext cx="5083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Single Command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Center (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350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566833" y="3344334"/>
            <a:ext cx="6117167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92138" y="4993226"/>
            <a:ext cx="3564349" cy="5919"/>
          </a:xfrm>
          <a:prstGeom prst="line">
            <a:avLst/>
          </a:prstGeom>
          <a:ln w="254000" cap="rnd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78654" y="3986998"/>
            <a:ext cx="3934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การจัดทำระบบเพื่อบริหารจัดการ ทรัพยากรน้ำ อัจฉริยะ และการสร้าง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นวัตกรรม</a:t>
            </a:r>
          </a:p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(AI and Innovation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(1,000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Data Center(14 M)+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BigDATA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(12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504" y="1144411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04" y="175218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(11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890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ศึกษาวางระบบฐานข้อมูลและมาตรฐานข้อมูล ทรัพยากรน้ำของประเทศ ของ สทนช.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 </a:t>
            </a:r>
            <a:r>
              <a:rPr lang="th-TH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งบกลาง</a:t>
            </a:r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18504" y="3190180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Infrastructure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 (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418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1096" y="4696716"/>
            <a:ext cx="4028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IV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189159" y="2885888"/>
            <a:ext cx="2617730" cy="7343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4621" y="4691157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Add-on Phase I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001889" y="5122333"/>
            <a:ext cx="1707444" cy="0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テキスト ボックス 69"/>
          <p:cNvSpPr txBox="1"/>
          <p:nvPr/>
        </p:nvSpPr>
        <p:spPr>
          <a:xfrm>
            <a:off x="902845" y="4319079"/>
            <a:ext cx="10486160" cy="731520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667" b="1" dirty="0">
                <a:latin typeface="CordiaUPC" panose="020B0304020202020204" pitchFamily="34" charset="-34"/>
                <a:cs typeface="CordiaUPC" panose="020B0304020202020204" pitchFamily="34" charset="-34"/>
              </a:rPr>
              <a:t>Standardization</a:t>
            </a:r>
          </a:p>
        </p:txBody>
      </p:sp>
      <p:sp>
        <p:nvSpPr>
          <p:cNvPr id="73" name="Shape 2533"/>
          <p:cNvSpPr/>
          <p:nvPr/>
        </p:nvSpPr>
        <p:spPr>
          <a:xfrm>
            <a:off x="4960074" y="4446412"/>
            <a:ext cx="309863" cy="37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A1262A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ordiaUPC" panose="020B0304020202020204" pitchFamily="34" charset="-34"/>
              <a:ea typeface="Calibri" charset="0"/>
              <a:cs typeface="CordiaUPC" panose="020B0304020202020204" pitchFamily="34" charset="-34"/>
              <a:sym typeface="Gill Sans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583287" y="6474825"/>
            <a:ext cx="11465376" cy="71603"/>
          </a:xfrm>
          <a:prstGeom prst="roundRect">
            <a:avLst>
              <a:gd name="adj" fmla="val 20405"/>
            </a:avLst>
          </a:prstGeom>
          <a:solidFill>
            <a:srgbClr val="A1262A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901934" y="425620"/>
            <a:ext cx="1022692" cy="755691"/>
          </a:xfrm>
          <a:prstGeom prst="rightArrow">
            <a:avLst>
              <a:gd name="adj1" fmla="val 62222"/>
              <a:gd name="adj2" fmla="val 50000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Report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4" name="角丸四角形 83"/>
          <p:cNvSpPr/>
          <p:nvPr/>
        </p:nvSpPr>
        <p:spPr>
          <a:xfrm>
            <a:off x="9038839" y="182760"/>
            <a:ext cx="1258948" cy="5394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National committee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5" name="角丸四角形 84"/>
          <p:cNvSpPr/>
          <p:nvPr/>
        </p:nvSpPr>
        <p:spPr>
          <a:xfrm>
            <a:off x="9035964" y="782960"/>
            <a:ext cx="1248139" cy="5219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Command center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883736" y="3493680"/>
            <a:ext cx="2649308" cy="725992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Hardware Infra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883736" y="2963483"/>
            <a:ext cx="2649308" cy="458877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In-memory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902844" y="1573565"/>
            <a:ext cx="2630200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Model– BI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B87E1-F9DF-4BEE-B07D-635D26011F4B}" type="slidenum">
              <a:rPr lang="de-DE" altLang="ja-JP" smtClean="0">
                <a:latin typeface="CordiaUPC" panose="020B0304020202020204" pitchFamily="34" charset="-34"/>
                <a:cs typeface="CordiaUPC" panose="020B0304020202020204" pitchFamily="34" charset="-34"/>
              </a:rPr>
              <a:pPr/>
              <a:t>18</a:t>
            </a:fld>
            <a:endParaRPr lang="de-DE" altLang="ja-JP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8246" y="362961"/>
            <a:ext cx="10477500" cy="693739"/>
          </a:xfrm>
        </p:spPr>
        <p:txBody>
          <a:bodyPr anchor="t">
            <a:noAutofit/>
          </a:bodyPr>
          <a:lstStyle/>
          <a:p>
            <a:pPr algn="l"/>
            <a:r>
              <a:rPr lang="en-US" dirty="0">
                <a:latin typeface="CordiaUPC" panose="020B0304020202020204" pitchFamily="34" charset="-34"/>
                <a:ea typeface="Tahoma" panose="020B0604030504040204" pitchFamily="34" charset="0"/>
                <a:cs typeface="CordiaUPC" panose="020B0304020202020204" pitchFamily="34" charset="-34"/>
              </a:rPr>
              <a:t>Digital Blueprint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8" name="角丸四角形 71"/>
          <p:cNvSpPr/>
          <p:nvPr/>
        </p:nvSpPr>
        <p:spPr>
          <a:xfrm>
            <a:off x="902844" y="2296674"/>
            <a:ext cx="2649307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9" name="角丸四角形 71"/>
          <p:cNvSpPr/>
          <p:nvPr/>
        </p:nvSpPr>
        <p:spPr>
          <a:xfrm rot="5400000">
            <a:off x="4122676" y="1986829"/>
            <a:ext cx="1351675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JAVA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0" name="左右矢印 70"/>
          <p:cNvSpPr/>
          <p:nvPr/>
        </p:nvSpPr>
        <p:spPr>
          <a:xfrm>
            <a:off x="3436225" y="1950612"/>
            <a:ext cx="110208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1" name="角丸四角形 71"/>
          <p:cNvSpPr/>
          <p:nvPr/>
        </p:nvSpPr>
        <p:spPr>
          <a:xfrm>
            <a:off x="6013152" y="1665538"/>
            <a:ext cx="1851736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Presentation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2" name="角丸四角形 71"/>
          <p:cNvSpPr/>
          <p:nvPr/>
        </p:nvSpPr>
        <p:spPr>
          <a:xfrm>
            <a:off x="5996996" y="2376535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3" name="角丸四角形 71"/>
          <p:cNvSpPr/>
          <p:nvPr/>
        </p:nvSpPr>
        <p:spPr>
          <a:xfrm>
            <a:off x="8610643" y="1469983"/>
            <a:ext cx="2819792" cy="1385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altLang="ja-JP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Simulation Model...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1.Flood Simulation</a:t>
            </a:r>
          </a:p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2.Drought Simulation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3. Damages Loss Simulation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0" name="左右矢印 70"/>
          <p:cNvSpPr/>
          <p:nvPr/>
        </p:nvSpPr>
        <p:spPr>
          <a:xfrm>
            <a:off x="5001201" y="1904368"/>
            <a:ext cx="111793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1" name="左右矢印 70"/>
          <p:cNvSpPr/>
          <p:nvPr/>
        </p:nvSpPr>
        <p:spPr>
          <a:xfrm>
            <a:off x="7517347" y="1944413"/>
            <a:ext cx="1201620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2" name="角丸四角形 71"/>
          <p:cNvSpPr/>
          <p:nvPr/>
        </p:nvSpPr>
        <p:spPr>
          <a:xfrm>
            <a:off x="8615398" y="3092640"/>
            <a:ext cx="2736659" cy="9327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Pilot using data by Selection some Dept.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9479070" y="2723844"/>
            <a:ext cx="805033" cy="551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8" name="角丸四角形 80"/>
          <p:cNvSpPr/>
          <p:nvPr/>
        </p:nvSpPr>
        <p:spPr>
          <a:xfrm>
            <a:off x="8854554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PCD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9" name="角丸四角形 81"/>
          <p:cNvSpPr/>
          <p:nvPr/>
        </p:nvSpPr>
        <p:spPr>
          <a:xfrm>
            <a:off x="3141532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DMR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0" name="角丸四角形 82"/>
          <p:cNvSpPr/>
          <p:nvPr/>
        </p:nvSpPr>
        <p:spPr>
          <a:xfrm>
            <a:off x="8039510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DDPM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1" name="角丸四角形 83"/>
          <p:cNvSpPr/>
          <p:nvPr/>
        </p:nvSpPr>
        <p:spPr>
          <a:xfrm>
            <a:off x="7208253" y="5334369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 err="1">
                <a:latin typeface="CordiaUPC" panose="020B0304020202020204" pitchFamily="34" charset="-34"/>
                <a:cs typeface="CordiaUPC" panose="020B0304020202020204" pitchFamily="34" charset="-34"/>
              </a:rPr>
              <a:t>HyD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4" name="角丸四角形 86"/>
          <p:cNvSpPr/>
          <p:nvPr/>
        </p:nvSpPr>
        <p:spPr>
          <a:xfrm>
            <a:off x="5563892" y="5311233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ORDPB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2791" y="4878749"/>
            <a:ext cx="1718495" cy="687531"/>
            <a:chOff x="132106" y="1192006"/>
            <a:chExt cx="1288871" cy="515648"/>
          </a:xfrm>
        </p:grpSpPr>
        <p:sp>
          <p:nvSpPr>
            <p:cNvPr id="94" name="角丸四角形 76"/>
            <p:cNvSpPr/>
            <p:nvPr/>
          </p:nvSpPr>
          <p:spPr>
            <a:xfrm>
              <a:off x="860943" y="149991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RID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5" name="線吹き出し 2 (枠付き) 89"/>
            <p:cNvSpPr/>
            <p:nvPr/>
          </p:nvSpPr>
          <p:spPr>
            <a:xfrm flipH="1">
              <a:off x="132106" y="119200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1399"/>
                <a:gd name="adj6" fmla="val -3682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17367" y="5352054"/>
            <a:ext cx="1375492" cy="824019"/>
            <a:chOff x="318283" y="3804617"/>
            <a:chExt cx="1031619" cy="618014"/>
          </a:xfrm>
        </p:grpSpPr>
        <p:sp>
          <p:nvSpPr>
            <p:cNvPr id="102" name="角丸四角形 84"/>
            <p:cNvSpPr/>
            <p:nvPr/>
          </p:nvSpPr>
          <p:spPr>
            <a:xfrm>
              <a:off x="789868" y="3804617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EGAT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6" name="線吹き出し 2 (枠付き) 90"/>
            <p:cNvSpPr/>
            <p:nvPr/>
          </p:nvSpPr>
          <p:spPr>
            <a:xfrm flipH="1">
              <a:off x="318283" y="4117132"/>
              <a:ext cx="702637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146"/>
                <a:gd name="adj6" fmla="val -3254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30423" y="5327406"/>
            <a:ext cx="1900804" cy="995433"/>
            <a:chOff x="-4626" y="2075978"/>
            <a:chExt cx="1425603" cy="746575"/>
          </a:xfrm>
        </p:grpSpPr>
        <p:sp>
          <p:nvSpPr>
            <p:cNvPr id="96" name="角丸四角形 78"/>
            <p:cNvSpPr/>
            <p:nvPr/>
          </p:nvSpPr>
          <p:spPr>
            <a:xfrm>
              <a:off x="860943" y="2075978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TMD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0" name="線吹き出し 2 (枠付き) 92"/>
            <p:cNvSpPr/>
            <p:nvPr/>
          </p:nvSpPr>
          <p:spPr>
            <a:xfrm flipH="1">
              <a:off x="-4626" y="2332101"/>
              <a:ext cx="820074" cy="49045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034"/>
                <a:gd name="adj6" fmla="val -49104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Rainfall, weather forecast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82292" y="5346652"/>
            <a:ext cx="1714771" cy="809832"/>
            <a:chOff x="107501" y="2938275"/>
            <a:chExt cx="1286078" cy="607374"/>
          </a:xfrm>
        </p:grpSpPr>
        <p:sp>
          <p:nvSpPr>
            <p:cNvPr id="97" name="角丸四角形 79"/>
            <p:cNvSpPr/>
            <p:nvPr/>
          </p:nvSpPr>
          <p:spPr>
            <a:xfrm>
              <a:off x="833545" y="293827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LDD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1" name="線吹き出し 2 (枠付き) 105"/>
            <p:cNvSpPr/>
            <p:nvPr/>
          </p:nvSpPr>
          <p:spPr>
            <a:xfrm flipH="1">
              <a:off x="107501" y="3240150"/>
              <a:ext cx="702638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3135"/>
                <a:gd name="adj6" fmla="val -28631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Land use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2" name="角丸四角形 110"/>
          <p:cNvSpPr/>
          <p:nvPr/>
        </p:nvSpPr>
        <p:spPr>
          <a:xfrm>
            <a:off x="4766474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BMA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1252" y="5304628"/>
            <a:ext cx="1370861" cy="832308"/>
            <a:chOff x="342032" y="4093245"/>
            <a:chExt cx="1028146" cy="624231"/>
          </a:xfrm>
        </p:grpSpPr>
        <p:sp>
          <p:nvSpPr>
            <p:cNvPr id="103" name="角丸四角形 85"/>
            <p:cNvSpPr/>
            <p:nvPr/>
          </p:nvSpPr>
          <p:spPr>
            <a:xfrm>
              <a:off x="810144" y="409324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GISTDA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3" name="線吹き出し 2 (枠付き) 91"/>
            <p:cNvSpPr/>
            <p:nvPr/>
          </p:nvSpPr>
          <p:spPr>
            <a:xfrm flipH="1">
              <a:off x="342032" y="4411977"/>
              <a:ext cx="702640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6049"/>
                <a:gd name="adj6" fmla="val -35532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Satellite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01260" y="5311385"/>
            <a:ext cx="1599455" cy="836819"/>
            <a:chOff x="-729731" y="1758224"/>
            <a:chExt cx="1199591" cy="627614"/>
          </a:xfrm>
        </p:grpSpPr>
        <p:sp>
          <p:nvSpPr>
            <p:cNvPr id="95" name="角丸四角形 77"/>
            <p:cNvSpPr/>
            <p:nvPr/>
          </p:nvSpPr>
          <p:spPr>
            <a:xfrm>
              <a:off x="-90174" y="175822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DWR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4" name="線吹き出し 2 (枠付き) 68"/>
            <p:cNvSpPr/>
            <p:nvPr/>
          </p:nvSpPr>
          <p:spPr>
            <a:xfrm flipH="1">
              <a:off x="-729731" y="204877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005"/>
                <a:gd name="adj6" fmla="val -34239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5" name="左右矢印 70"/>
          <p:cNvSpPr/>
          <p:nvPr/>
        </p:nvSpPr>
        <p:spPr>
          <a:xfrm rot="5400000">
            <a:off x="9286485" y="4100185"/>
            <a:ext cx="1311353" cy="92618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70868" y="359585"/>
            <a:ext cx="1803359" cy="943534"/>
            <a:chOff x="4460750" y="2236816"/>
            <a:chExt cx="1363752" cy="754155"/>
          </a:xfrm>
        </p:grpSpPr>
        <p:pic>
          <p:nvPicPr>
            <p:cNvPr id="117" name="Picture 3" descr="G:\20_東南アジア\ミャンマー\11_JICA\06_シュエボー技プロ向け\mid-long term dam dat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2"/>
            <a:stretch/>
          </p:blipFill>
          <p:spPr bwMode="auto">
            <a:xfrm>
              <a:off x="4460750" y="2236816"/>
              <a:ext cx="1363752" cy="7541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テキスト ボックス 39"/>
            <p:cNvSpPr txBox="1"/>
            <p:nvPr/>
          </p:nvSpPr>
          <p:spPr>
            <a:xfrm>
              <a:off x="4665818" y="2437186"/>
              <a:ext cx="1031566" cy="45022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Consolidated</a:t>
              </a:r>
            </a:p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Dashboard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1879" y="1469983"/>
            <a:ext cx="2898900" cy="14935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9" name="Down Arrow 118"/>
          <p:cNvSpPr/>
          <p:nvPr/>
        </p:nvSpPr>
        <p:spPr>
          <a:xfrm rot="10800000">
            <a:off x="6437269" y="1275307"/>
            <a:ext cx="805033" cy="447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24626" y="100420"/>
            <a:ext cx="1480626" cy="1266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角丸四角形 71"/>
          <p:cNvSpPr/>
          <p:nvPr/>
        </p:nvSpPr>
        <p:spPr>
          <a:xfrm>
            <a:off x="7286612" y="3599878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AI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441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CCBCC25-1965-434B-8A69-2DC3CF4336C4}"/>
              </a:ext>
            </a:extLst>
          </p:cNvPr>
          <p:cNvSpPr/>
          <p:nvPr/>
        </p:nvSpPr>
        <p:spPr>
          <a:xfrm>
            <a:off x="1083634" y="270927"/>
            <a:ext cx="5012366" cy="8198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25778F-9720-45FF-9774-4A71AFCF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79" y="351779"/>
            <a:ext cx="3862103" cy="6499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8E43C-1E04-40FB-80D2-EACA8307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212" y="1120154"/>
            <a:ext cx="5772116" cy="1101559"/>
          </a:xfrm>
        </p:spPr>
        <p:txBody>
          <a:bodyPr>
            <a:normAutofit/>
          </a:bodyPr>
          <a:lstStyle/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การออกแบบ </a:t>
            </a:r>
            <a:r>
              <a:rPr lang="en-US" sz="1700" dirty="0"/>
              <a:t>Enterprise Architecture </a:t>
            </a:r>
            <a:r>
              <a:rPr lang="th-TH" sz="1700" dirty="0"/>
              <a:t>ตามมาตรฐาน</a:t>
            </a:r>
          </a:p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รวบรวมฐานข้อมูล เพื่อการวิเคราะห์ ติดตาม ปรเมินผล เพื่อให้ฐานข้อมูลน้ำเป็นระบบเดียว </a:t>
            </a:r>
            <a:r>
              <a:rPr lang="en-US" sz="1700" dirty="0"/>
              <a:t>National Single Data Base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5C96E2-CCF9-48CD-9F30-08E48838958D}"/>
              </a:ext>
            </a:extLst>
          </p:cNvPr>
          <p:cNvGrpSpPr/>
          <p:nvPr/>
        </p:nvGrpSpPr>
        <p:grpSpPr>
          <a:xfrm>
            <a:off x="292406" y="2123259"/>
            <a:ext cx="5357635" cy="1686029"/>
            <a:chOff x="2279651" y="822325"/>
            <a:chExt cx="7191374" cy="3489326"/>
          </a:xfrm>
        </p:grpSpPr>
        <p:sp>
          <p:nvSpPr>
            <p:cNvPr id="5" name="Rectangle 65">
              <a:extLst>
                <a:ext uri="{FF2B5EF4-FFF2-40B4-BE49-F238E27FC236}">
                  <a16:creationId xmlns:a16="http://schemas.microsoft.com/office/drawing/2014/main" xmlns="" id="{A4F5A50A-437B-47B8-A4B9-AE572363B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822325"/>
              <a:ext cx="3355975" cy="3068638"/>
            </a:xfrm>
            <a:prstGeom prst="rect">
              <a:avLst/>
            </a:prstGeom>
            <a:gradFill rotWithShape="0">
              <a:gsLst>
                <a:gs pos="0">
                  <a:srgbClr val="6699FF"/>
                </a:gs>
                <a:gs pos="100000">
                  <a:srgbClr val="141E32"/>
                </a:gs>
              </a:gsLst>
              <a:lin ang="5400000" scaled="1"/>
            </a:gradFill>
            <a:ln w="19050">
              <a:solidFill>
                <a:srgbClr val="00008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b"/>
            <a:lstStyle/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r>
                <a:rPr lang="en-US" sz="900" dirty="0">
                  <a:solidFill>
                    <a:schemeClr val="bg1"/>
                  </a:solidFill>
                  <a:cs typeface="Times New Roman" pitchFamily="18" charset="0"/>
                </a:rPr>
                <a:t>Core Services</a:t>
              </a:r>
            </a:p>
          </p:txBody>
        </p:sp>
        <p:grpSp>
          <p:nvGrpSpPr>
            <p:cNvPr id="6" name="Group 114">
              <a:extLst>
                <a:ext uri="{FF2B5EF4-FFF2-40B4-BE49-F238E27FC236}">
                  <a16:creationId xmlns:a16="http://schemas.microsoft.com/office/drawing/2014/main" xmlns="" id="{7E1C7EC6-ECFB-4FF7-9478-A75FFFCDC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1" y="822326"/>
              <a:ext cx="1882775" cy="3489325"/>
              <a:chOff x="476" y="518"/>
              <a:chExt cx="1186" cy="2198"/>
            </a:xfrm>
          </p:grpSpPr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xmlns="" id="{DA8EAE4E-29AB-4D7F-9EE7-3E8689E7A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518"/>
                <a:ext cx="648" cy="2198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Insight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and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Monitoring</a:t>
                </a: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xmlns="" id="{B366ECBA-DE8D-44DE-8A00-C85E4FE6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519"/>
                <a:ext cx="517" cy="1935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/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Citizen </a:t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Relationship</a:t>
                </a:r>
              </a:p>
              <a:p>
                <a:pPr algn="ctr" eaLnBrk="0" hangingPunct="0"/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Management</a:t>
                </a: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13">
              <a:extLst>
                <a:ext uri="{FF2B5EF4-FFF2-40B4-BE49-F238E27FC236}">
                  <a16:creationId xmlns:a16="http://schemas.microsoft.com/office/drawing/2014/main" xmlns="" id="{9C5D9C72-8C34-4963-93E6-5638AF8B5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3175" y="822325"/>
              <a:ext cx="1847850" cy="3486150"/>
              <a:chOff x="3842" y="518"/>
              <a:chExt cx="1164" cy="2196"/>
            </a:xfrm>
          </p:grpSpPr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xmlns="" id="{627315EB-D5D1-4D8D-A535-019FECC3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4" y="518"/>
                <a:ext cx="632" cy="2196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Regulatory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Compliance</a:t>
                </a:r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xmlns="" id="{D196E944-0D34-49A7-B6A1-E194EEC6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518"/>
                <a:ext cx="510" cy="1930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Corporate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Admin.</a:t>
                </a:r>
              </a:p>
            </p:txBody>
          </p:sp>
        </p:grpSp>
        <p:sp>
          <p:nvSpPr>
            <p:cNvPr id="8" name="AutoShape 56">
              <a:extLst>
                <a:ext uri="{FF2B5EF4-FFF2-40B4-BE49-F238E27FC236}">
                  <a16:creationId xmlns:a16="http://schemas.microsoft.com/office/drawing/2014/main" xmlns="" id="{D9ABC1F2-6904-4012-A9E3-8654C835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3946532"/>
              <a:ext cx="5091113" cy="34131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 lIns="45720" tIns="0" rIns="45720" bIns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Enterprise Information Management </a:t>
              </a:r>
              <a:r>
                <a:rPr lang="th-TH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และการเชื่อมโยงข้อมูล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A65EAA2-7F4B-4750-A54D-C224D0CBB5AD}"/>
              </a:ext>
            </a:extLst>
          </p:cNvPr>
          <p:cNvSpPr/>
          <p:nvPr/>
        </p:nvSpPr>
        <p:spPr>
          <a:xfrm>
            <a:off x="314772" y="1597614"/>
            <a:ext cx="5370195" cy="43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Blueprint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9B3CC5-D7A7-457C-AECE-BA684527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6" y="3896503"/>
            <a:ext cx="5426688" cy="2332767"/>
          </a:xfrm>
          <a:prstGeom prst="rect">
            <a:avLst/>
          </a:prstGeom>
        </p:spPr>
      </p:pic>
      <p:sp>
        <p:nvSpPr>
          <p:cNvPr id="15" name="AutoShape 35">
            <a:extLst>
              <a:ext uri="{FF2B5EF4-FFF2-40B4-BE49-F238E27FC236}">
                <a16:creationId xmlns:a16="http://schemas.microsoft.com/office/drawing/2014/main" xmlns="" id="{7D22A725-E5DC-4206-B37C-90CA05F0A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198699"/>
            <a:ext cx="508925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ยุทธศาสตร์การบริหารจัดการทรัพยากรน้า 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utoShape 59">
            <a:extLst>
              <a:ext uri="{FF2B5EF4-FFF2-40B4-BE49-F238E27FC236}">
                <a16:creationId xmlns:a16="http://schemas.microsoft.com/office/drawing/2014/main" xmlns="" id="{093D5D84-AE32-4A54-AC41-156756D8B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822250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งานรับร้องเรียน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utoShape 59">
            <a:extLst>
              <a:ext uri="{FF2B5EF4-FFF2-40B4-BE49-F238E27FC236}">
                <a16:creationId xmlns:a16="http://schemas.microsoft.com/office/drawing/2014/main" xmlns="" id="{EB0408C4-A207-4DF1-87B3-2110D2133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311462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การจัดทำรายงานน้ำ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xmlns="" id="{9842E8F9-C7C3-4AE5-B037-89F5F7BA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704" y="2255056"/>
            <a:ext cx="558749" cy="339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การจัดการธรรมาภิบาล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utoShape 35">
            <a:extLst>
              <a:ext uri="{FF2B5EF4-FFF2-40B4-BE49-F238E27FC236}">
                <a16:creationId xmlns:a16="http://schemas.microsoft.com/office/drawing/2014/main" xmlns="" id="{42D74AF3-DF74-464F-80AC-5B75ED68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932" y="2671196"/>
            <a:ext cx="558750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การประเมิณและตรวจสอบ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utoShape 35">
            <a:extLst>
              <a:ext uri="{FF2B5EF4-FFF2-40B4-BE49-F238E27FC236}">
                <a16:creationId xmlns:a16="http://schemas.microsoft.com/office/drawing/2014/main" xmlns="" id="{54BB9B42-67D9-49A3-918E-74E9EEF7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666188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บุคคลากร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AutoShape 35">
            <a:extLst>
              <a:ext uri="{FF2B5EF4-FFF2-40B4-BE49-F238E27FC236}">
                <a16:creationId xmlns:a16="http://schemas.microsoft.com/office/drawing/2014/main" xmlns="" id="{211C3CED-8EAF-4B67-8257-A88BC395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892329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บัญชีและการเงิน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AutoShape 35">
            <a:extLst>
              <a:ext uri="{FF2B5EF4-FFF2-40B4-BE49-F238E27FC236}">
                <a16:creationId xmlns:a16="http://schemas.microsoft.com/office/drawing/2014/main" xmlns="" id="{27362D00-6553-4F13-899C-80808995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3116793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บริการ </a:t>
            </a:r>
            <a:r>
              <a:rPr lang="en-US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IT/Digital</a:t>
            </a:r>
          </a:p>
        </p:txBody>
      </p:sp>
      <p:sp>
        <p:nvSpPr>
          <p:cNvPr id="23" name="AutoShape 59">
            <a:extLst>
              <a:ext uri="{FF2B5EF4-FFF2-40B4-BE49-F238E27FC236}">
                <a16:creationId xmlns:a16="http://schemas.microsoft.com/office/drawing/2014/main" xmlns="" id="{7C7A0FB2-02F9-4B86-8FE6-33BFD9E4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60" y="3114629"/>
            <a:ext cx="1078803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1050" b="1" dirty="0">
                <a:solidFill>
                  <a:schemeClr val="bg1"/>
                </a:solidFill>
              </a:rPr>
              <a:t>งานขับเคลื่อนโครงการ</a:t>
            </a:r>
            <a:endParaRPr lang="en-US" sz="400" b="1" dirty="0">
              <a:solidFill>
                <a:schemeClr val="bg1"/>
              </a:solidFill>
            </a:endParaRPr>
          </a:p>
        </p:txBody>
      </p:sp>
      <p:sp>
        <p:nvSpPr>
          <p:cNvPr id="24" name="AutoShape 35">
            <a:extLst>
              <a:ext uri="{FF2B5EF4-FFF2-40B4-BE49-F238E27FC236}">
                <a16:creationId xmlns:a16="http://schemas.microsoft.com/office/drawing/2014/main" xmlns="" id="{A18A0FEB-08D7-4294-8E7D-BE75641D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29" y="3228365"/>
            <a:ext cx="558750" cy="28684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พรบ.ทรัพยากรน้า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C5F455B4-1206-42CE-8714-B8E3F974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243633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Single Command Center </a:t>
            </a:r>
          </a:p>
        </p:txBody>
      </p:sp>
      <p:sp>
        <p:nvSpPr>
          <p:cNvPr id="26" name="AutoShape 59">
            <a:extLst>
              <a:ext uri="{FF2B5EF4-FFF2-40B4-BE49-F238E27FC236}">
                <a16:creationId xmlns:a16="http://schemas.microsoft.com/office/drawing/2014/main" xmlns="" id="{097BC250-26DD-4E2B-9F7A-519EEB103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คาดการณ์สถานการณ์น้ำ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AutoShape 59">
            <a:extLst>
              <a:ext uri="{FF2B5EF4-FFF2-40B4-BE49-F238E27FC236}">
                <a16:creationId xmlns:a16="http://schemas.microsoft.com/office/drawing/2014/main" xmlns="" id="{20A55795-8FFF-4049-A11D-3E582F8EF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116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การจัดสรรน้ำ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AutoShape 59">
            <a:extLst>
              <a:ext uri="{FF2B5EF4-FFF2-40B4-BE49-F238E27FC236}">
                <a16:creationId xmlns:a16="http://schemas.microsoft.com/office/drawing/2014/main" xmlns="" id="{92771682-7639-4D26-8F6F-E443F5DF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822250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วิเคราะห์ติดตามสถานการณ์และการบริหารจัดการทรัพยากรน้า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AutoShape 59">
            <a:extLst>
              <a:ext uri="{FF2B5EF4-FFF2-40B4-BE49-F238E27FC236}">
                <a16:creationId xmlns:a16="http://schemas.microsoft.com/office/drawing/2014/main" xmlns="" id="{714897C9-DB67-46E5-9FA6-FB6D52C9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229216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งานสื่อสารและปสพ.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AutoShape 59">
            <a:extLst>
              <a:ext uri="{FF2B5EF4-FFF2-40B4-BE49-F238E27FC236}">
                <a16:creationId xmlns:a16="http://schemas.microsoft.com/office/drawing/2014/main" xmlns="" id="{7914C592-33B0-4059-A383-1886ED8F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229216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รายงานผลการดำเนินงาน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utoShape 59">
            <a:extLst>
              <a:ext uri="{FF2B5EF4-FFF2-40B4-BE49-F238E27FC236}">
                <a16:creationId xmlns:a16="http://schemas.microsoft.com/office/drawing/2014/main" xmlns="" id="{E8EEF342-AD7A-4737-9E38-A64499EC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839824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งานสำนักเลขาธิการ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EA343792-2996-4D22-A3B8-A2205A6D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82" y="2294809"/>
            <a:ext cx="5054803" cy="2617804"/>
          </a:xfrm>
          <a:prstGeom prst="rect">
            <a:avLst/>
          </a:prstGeom>
        </p:spPr>
      </p:pic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xmlns="" id="{F5B68710-ABC8-48E1-B4C0-5D87B5D23AE1}"/>
              </a:ext>
            </a:extLst>
          </p:cNvPr>
          <p:cNvSpPr/>
          <p:nvPr/>
        </p:nvSpPr>
        <p:spPr>
          <a:xfrm>
            <a:off x="6096000" y="5703657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ฐานข้อมูลการติดตามประเมินผล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xmlns="" id="{DB9BA922-4E40-4D4F-9AF5-3E3201618077}"/>
              </a:ext>
            </a:extLst>
          </p:cNvPr>
          <p:cNvSpPr/>
          <p:nvPr/>
        </p:nvSpPr>
        <p:spPr>
          <a:xfrm>
            <a:off x="6119344" y="4990293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ฐานข้อมูลทรัพยากรน้ำ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xmlns="" id="{FA41B1CA-43D6-4948-8CEE-DD9C2E890879}"/>
              </a:ext>
            </a:extLst>
          </p:cNvPr>
          <p:cNvSpPr/>
          <p:nvPr/>
        </p:nvSpPr>
        <p:spPr>
          <a:xfrm>
            <a:off x="10110385" y="4990291"/>
            <a:ext cx="1872943" cy="14962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ฐานข้อมูลภายในหน่วยงาน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xmlns="" id="{0811ACF8-8AC6-4F90-A1B1-C52BD601CB8A}"/>
              </a:ext>
            </a:extLst>
          </p:cNvPr>
          <p:cNvSpPr/>
          <p:nvPr/>
        </p:nvSpPr>
        <p:spPr>
          <a:xfrm>
            <a:off x="8124205" y="5703656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ฐานข้อมูลอื่นๆ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xmlns="" id="{30F42423-BE45-4A7B-A8EC-A7D076D1E9D0}"/>
              </a:ext>
            </a:extLst>
          </p:cNvPr>
          <p:cNvSpPr/>
          <p:nvPr/>
        </p:nvSpPr>
        <p:spPr>
          <a:xfrm>
            <a:off x="8119462" y="4990292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ฐานข้อมูลแผนงานและโครงการสำคัญ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B9E0D342-6FEB-4208-BFA5-64A55C963229}"/>
              </a:ext>
            </a:extLst>
          </p:cNvPr>
          <p:cNvSpPr/>
          <p:nvPr/>
        </p:nvSpPr>
        <p:spPr>
          <a:xfrm>
            <a:off x="5706519" y="2839824"/>
            <a:ext cx="835442" cy="19392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DBB248-E3A1-4D0E-BCEC-1E846D23542C}"/>
              </a:ext>
            </a:extLst>
          </p:cNvPr>
          <p:cNvSpPr/>
          <p:nvPr/>
        </p:nvSpPr>
        <p:spPr>
          <a:xfrm>
            <a:off x="1075114" y="283994"/>
            <a:ext cx="10573789" cy="9033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B18775-415C-4626-9708-722A6715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57" y="426665"/>
            <a:ext cx="10374702" cy="609600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rgbClr val="FFFF00"/>
                </a:solidFill>
              </a:rPr>
              <a:t>ระบบจัดการฐานข้อมูล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BDBB1-5E8D-45C5-A254-11B18DB2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272" y="1994169"/>
            <a:ext cx="4990290" cy="41827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h-TH" b="1" dirty="0"/>
              <a:t>เป้าหมาย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มีการบูรณาการข้อมูลกับส่วนราชการ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มีการเชื่อมโยงข้อมูลจากทุกส่วนราชการ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มีมาตรฐานข้อมูลที่สามาถเชื่อมโยงและใช้ร่วมกัน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มาตรฐานการส่งข้อมูลเป็น </a:t>
            </a:r>
            <a:r>
              <a:rPr lang="en-US" dirty="0"/>
              <a:t>On Time / Real Time</a:t>
            </a:r>
            <a:r>
              <a:rPr lang="th-TH" dirty="0"/>
              <a:t>  </a:t>
            </a:r>
            <a:endParaRPr lang="en-US" dirty="0"/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มีมาตรฐานของเครื่องมือในการจัดเก็บข้อมูล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มีระบบการคาดการณ์ และระบบการตัดสินใจที่แม่นยำ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มีระบบการเรียนรู้ที่มีความแม่นยำ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มีระบบการติดตามประเมินผลที่ใช้มาตรฐานเดียวกัน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มีระบบการแสดงผลและการรายงานที่เป็นมาตรฐาน เข้าใจง่าย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E9E40F-B6AF-4E24-AF13-B7031AD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8" y="1439694"/>
            <a:ext cx="5886336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A17917-BB29-4323-8BB5-FBCA8571E489}"/>
              </a:ext>
            </a:extLst>
          </p:cNvPr>
          <p:cNvSpPr/>
          <p:nvPr/>
        </p:nvSpPr>
        <p:spPr>
          <a:xfrm>
            <a:off x="1307870" y="211643"/>
            <a:ext cx="9709265" cy="9614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32793-1DDC-4927-9904-8CC46EBA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34" y="285535"/>
            <a:ext cx="7651710" cy="813713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chemeClr val="bg1"/>
                </a:solidFill>
              </a:rPr>
              <a:t>ผลการดำเนินการศูนย์อำนวยการน้ำแห่งชาติ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6EE412-B83D-49E3-8C2C-2AE5A08C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396" y="1964987"/>
            <a:ext cx="5974404" cy="438717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มีการรวบรวมข้อมูลจากส่วนราชการที่เกี่ยวข้องกับน้ำ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มีการร่วมบูรณาการข้อมูลเพื่อการตัดสินใจ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 </a:t>
            </a:r>
            <a:r>
              <a:rPr lang="en-US" dirty="0">
                <a:solidFill>
                  <a:prstClr val="black"/>
                </a:solidFill>
              </a:rPr>
              <a:t>MOU </a:t>
            </a:r>
            <a:r>
              <a:rPr lang="th-TH" dirty="0">
                <a:solidFill>
                  <a:prstClr val="black"/>
                </a:solidFill>
              </a:rPr>
              <a:t>ในการแลกเปลี่ยนข้อมูล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มีการบูรณาการข้อมูลประกอบการตัดสินใจ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มีการจัดทำฐานข้อมูลบนระบบ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  <a:endParaRPr lang="th-TH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มีการวางมาตรฐานข้อมูลด้านภูมิสารสนเทศบน </a:t>
            </a:r>
            <a:r>
              <a:rPr lang="en-US" dirty="0">
                <a:solidFill>
                  <a:prstClr val="black"/>
                </a:solidFill>
              </a:rPr>
              <a:t>Geo-Cloud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รวบรวมข้อมูลบนระบบ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มีการจัดวางระบบ </a:t>
            </a:r>
            <a:r>
              <a:rPr lang="en-US" dirty="0">
                <a:solidFill>
                  <a:prstClr val="black"/>
                </a:solidFill>
              </a:rPr>
              <a:t>Server </a:t>
            </a:r>
            <a:r>
              <a:rPr lang="th-TH" dirty="0">
                <a:solidFill>
                  <a:prstClr val="black"/>
                </a:solidFill>
              </a:rPr>
              <a:t>เพื่อการรวบรวมข้อมูล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จัดระบบ </a:t>
            </a:r>
            <a:r>
              <a:rPr lang="en-US" dirty="0">
                <a:solidFill>
                  <a:prstClr val="black"/>
                </a:solidFill>
              </a:rPr>
              <a:t>Intranet </a:t>
            </a:r>
            <a:r>
              <a:rPr lang="th-TH" dirty="0">
                <a:solidFill>
                  <a:prstClr val="black"/>
                </a:solidFill>
              </a:rPr>
              <a:t>พร้อมระบบกระจายสัญญาณ เพื่อการเข้าถึงข้อมูล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จัดหาเครื่องคอมพิวเตอร์พร้อม </a:t>
            </a:r>
            <a:r>
              <a:rPr lang="en-US" dirty="0">
                <a:solidFill>
                  <a:prstClr val="black"/>
                </a:solidFill>
              </a:rPr>
              <a:t>Software </a:t>
            </a:r>
            <a:r>
              <a:rPr lang="th-TH" dirty="0">
                <a:solidFill>
                  <a:prstClr val="black"/>
                </a:solidFill>
              </a:rPr>
              <a:t>ในการปฏิบัติงาน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จัดวางระบบโปรแกรมสำเร็จรูปเพื่อสนับสนุนการปฏิบัติงาน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002A3F-B71C-4E1D-8C63-EF6FD65C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338519" y="2089266"/>
            <a:ext cx="1705097" cy="113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6278AB-CEB0-44BB-A04A-DCDCD04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9" y="3330634"/>
            <a:ext cx="1704849" cy="109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AB6DCF-3A50-4631-86D0-2EB80F5B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5" y="4591129"/>
            <a:ext cx="1483469" cy="1284686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CAEEF67A-9B9B-4BAE-8518-A93743798588}"/>
              </a:ext>
            </a:extLst>
          </p:cNvPr>
          <p:cNvSpPr/>
          <p:nvPr/>
        </p:nvSpPr>
        <p:spPr>
          <a:xfrm>
            <a:off x="2891661" y="2477276"/>
            <a:ext cx="1483251" cy="13537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DB608A-28F5-4761-8243-08B2C908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83" y="3838220"/>
            <a:ext cx="1607005" cy="9012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A1AECCCB-E6DA-46EA-9681-BE49D01828A0}"/>
              </a:ext>
            </a:extLst>
          </p:cNvPr>
          <p:cNvSpPr/>
          <p:nvPr/>
        </p:nvSpPr>
        <p:spPr>
          <a:xfrm>
            <a:off x="2105891" y="3069431"/>
            <a:ext cx="448887" cy="183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A8BEC3-00F8-438C-A9BE-06D2767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52" y="4952779"/>
            <a:ext cx="2800709" cy="15490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128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260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Data Center(14 M)+</a:t>
            </a:r>
            <a:r>
              <a:rPr lang="en-US" sz="1200" dirty="0" err="1" smtClean="0">
                <a:latin typeface="Arial"/>
                <a:cs typeface="Arial"/>
              </a:rPr>
              <a:t>BigDATA</a:t>
            </a:r>
            <a:r>
              <a:rPr lang="en-US" sz="1200" dirty="0" smtClean="0">
                <a:latin typeface="Arial"/>
                <a:cs typeface="Arial"/>
              </a:rPr>
              <a:t>(12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154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b="1" dirty="0" smtClean="0">
                <a:latin typeface="Arial"/>
                <a:cs typeface="Arial"/>
              </a:rPr>
              <a:t>ICT 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284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dirty="0" smtClean="0">
                <a:latin typeface="Arial"/>
                <a:cs typeface="Arial"/>
              </a:rPr>
              <a:t>ICT </a:t>
            </a:r>
            <a:r>
              <a:rPr lang="th-TH" sz="1200" dirty="0" smtClean="0">
                <a:latin typeface="Arial"/>
                <a:cs typeface="Arial"/>
              </a:rPr>
              <a:t>ทรัพยากรน้ำ</a:t>
            </a:r>
            <a:r>
              <a:rPr lang="en-US" sz="1200" dirty="0" smtClean="0">
                <a:latin typeface="Arial"/>
                <a:cs typeface="Arial"/>
              </a:rPr>
              <a:t> (11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60817" y="2771874"/>
            <a:ext cx="2717679" cy="191164"/>
          </a:xfrm>
          <a:prstGeom prst="round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653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ศึกษาวางระบบฐานข้อมูลและมาตรฐานข้อมูล ทรัพยากรน้ำของประเทศ ของสทนช.</a:t>
            </a:r>
            <a:r>
              <a:rPr lang="en-US" sz="1200" dirty="0" smtClean="0">
                <a:latin typeface="Arial"/>
                <a:cs typeface="Arial"/>
              </a:rPr>
              <a:t> (   ?? M)  </a:t>
            </a:r>
            <a:r>
              <a:rPr lang="th-TH" sz="1200" dirty="0" smtClean="0">
                <a:solidFill>
                  <a:srgbClr val="7F7F7F"/>
                </a:solidFill>
                <a:latin typeface="Arial"/>
                <a:cs typeface="Arial"/>
              </a:rPr>
              <a:t>งบกลาง</a:t>
            </a:r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?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5308" y="3238306"/>
            <a:ext cx="118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Infrastructure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28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286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</a:t>
            </a:r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12356" y="4696716"/>
            <a:ext cx="287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IV (   ?? M)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43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9F8A4-BF88-46D2-B3AB-763C1F25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55" y="289961"/>
            <a:ext cx="5598812" cy="906236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ก้าวต่อไป </a:t>
            </a:r>
            <a:r>
              <a:rPr lang="en-US" dirty="0"/>
              <a:t>NWCC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D193F7-5203-4785-82C0-CD69FB1F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13" y="1616015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บริหารจัดการข้อมูลจาก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แหล่งข้อมูลต่าง</a:t>
            </a:r>
            <a:r>
              <a:rPr lang="en-US" dirty="0"/>
              <a:t> ๆ </a:t>
            </a:r>
          </a:p>
          <a:p>
            <a:r>
              <a:rPr lang="en-US" dirty="0"/>
              <a:t>2)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จัดเก็บข้อมูลเพื่อเป็น</a:t>
            </a:r>
            <a:r>
              <a:rPr lang="en-US" dirty="0"/>
              <a:t> </a:t>
            </a:r>
            <a:r>
              <a:rPr lang="en-US" dirty="0" err="1"/>
              <a:t>คลังข้อมูลทรัพยาน้ำแห่งชาติ</a:t>
            </a:r>
            <a:endParaRPr lang="en-US" dirty="0"/>
          </a:p>
          <a:p>
            <a:r>
              <a:rPr lang="en-US" dirty="0"/>
              <a:t>3) </a:t>
            </a:r>
            <a:r>
              <a:rPr lang="en-US" dirty="0" err="1"/>
              <a:t>จัดทำ</a:t>
            </a:r>
            <a:r>
              <a:rPr lang="en-US" dirty="0"/>
              <a:t> </a:t>
            </a:r>
            <a:r>
              <a:rPr lang="en-US" dirty="0" err="1"/>
              <a:t>ระบบฐานข้อมูล</a:t>
            </a:r>
            <a:r>
              <a:rPr lang="en-US" dirty="0"/>
              <a:t>/Application/Solution </a:t>
            </a:r>
            <a:r>
              <a:rPr lang="en-US" dirty="0" err="1"/>
              <a:t>ที่สำคัญเพื่อตอบสนองยุทธศาสตร์น้ำ</a:t>
            </a:r>
            <a:r>
              <a:rPr lang="en-US" dirty="0"/>
              <a:t> 20 </a:t>
            </a:r>
            <a:r>
              <a:rPr lang="en-US" dirty="0" err="1"/>
              <a:t>ปี</a:t>
            </a:r>
            <a:r>
              <a:rPr lang="en-US" dirty="0"/>
              <a:t> </a:t>
            </a:r>
            <a:r>
              <a:rPr lang="en-US" dirty="0" err="1"/>
              <a:t>และอื่น</a:t>
            </a:r>
            <a:r>
              <a:rPr lang="en-US" dirty="0"/>
              <a:t> ๆ</a:t>
            </a:r>
          </a:p>
          <a:p>
            <a:r>
              <a:rPr lang="en-US" dirty="0"/>
              <a:t>4) </a:t>
            </a:r>
            <a:r>
              <a:rPr lang="en-US" dirty="0" err="1"/>
              <a:t>การวิเคราะห์ข้อมูลและนำเสนอข้อมูล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เพื่อการติดตามทรัพยากรน้ำ</a:t>
            </a:r>
            <a:r>
              <a:rPr lang="en-US" dirty="0"/>
              <a:t> </a:t>
            </a:r>
            <a:r>
              <a:rPr lang="en-US" dirty="0" err="1"/>
              <a:t>ทั้งประเทศ</a:t>
            </a:r>
            <a:r>
              <a:rPr lang="en-US" dirty="0"/>
              <a:t> (BI)</a:t>
            </a:r>
          </a:p>
          <a:p>
            <a:r>
              <a:rPr lang="en-US" dirty="0"/>
              <a:t>5) </a:t>
            </a:r>
            <a:r>
              <a:rPr lang="en-US" dirty="0" err="1"/>
              <a:t>การวิเคราะห์ข้อมูล</a:t>
            </a:r>
            <a:r>
              <a:rPr lang="en-US" dirty="0"/>
              <a:t> </a:t>
            </a:r>
            <a:r>
              <a:rPr lang="en-US" dirty="0" err="1"/>
              <a:t>ทรัพยากรน้ำเพื่อบริหารจัดการน้ำอัจฉริยะ</a:t>
            </a:r>
            <a:r>
              <a:rPr lang="en-US" dirty="0"/>
              <a:t> (DATA Science)</a:t>
            </a:r>
          </a:p>
          <a:p>
            <a:r>
              <a:rPr lang="en-US" dirty="0"/>
              <a:t>6) </a:t>
            </a:r>
            <a:r>
              <a:rPr lang="en-US" dirty="0" err="1"/>
              <a:t>การจัดทำระบบเพื่อบริหารจัดการ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อัจฉริยะ</a:t>
            </a:r>
            <a:r>
              <a:rPr lang="en-US" dirty="0"/>
              <a:t> </a:t>
            </a:r>
            <a:r>
              <a:rPr lang="en-US" dirty="0" err="1"/>
              <a:t>และการสร้างนวัตกรรม</a:t>
            </a:r>
            <a:r>
              <a:rPr lang="en-US" dirty="0"/>
              <a:t> </a:t>
            </a:r>
            <a:r>
              <a:rPr lang="en-US" dirty="0" err="1"/>
              <a:t>ต่าง</a:t>
            </a:r>
            <a:r>
              <a:rPr lang="en-US" dirty="0"/>
              <a:t> ๆ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07EA24-5037-4135-9B99-F949D382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7" r="2893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179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2862E4-47A2-459E-93B1-2C3BFBE4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6441" b="8998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9D5354-7B6B-4E70-A1AE-20972438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67" y="248132"/>
            <a:ext cx="6269890" cy="890555"/>
          </a:xfrm>
          <a:solidFill>
            <a:srgbClr val="0000FF">
              <a:alpha val="41000"/>
            </a:srgbClr>
          </a:solidFill>
        </p:spPr>
        <p:txBody>
          <a:bodyPr>
            <a:normAutofit/>
          </a:bodyPr>
          <a:lstStyle/>
          <a:p>
            <a:r>
              <a:rPr lang="en-US" sz="2800" b="1" dirty="0" err="1"/>
              <a:t>การดำเนินการ</a:t>
            </a:r>
            <a:r>
              <a:rPr lang="en-US" sz="2800" b="1" dirty="0"/>
              <a:t> </a:t>
            </a:r>
            <a:r>
              <a:rPr lang="en-US" sz="2800" b="1" dirty="0" err="1"/>
              <a:t>บริหารจัดการข้อมูล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016697-94FC-4ED5-A52B-4999D0CC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63" y="1386809"/>
            <a:ext cx="5478085" cy="4624884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กำหนดมาตรฐานข้อมูลเพื่อสร้างเงื่อนไขในการบูร</a:t>
            </a:r>
            <a:r>
              <a:rPr lang="th-TH" sz="1600" dirty="0"/>
              <a:t>ณ</a:t>
            </a:r>
            <a:r>
              <a:rPr lang="en-US" sz="1600" dirty="0" err="1"/>
              <a:t>าการร่วมกัน</a:t>
            </a:r>
            <a:endParaRPr lang="en-US" sz="1600" dirty="0"/>
          </a:p>
          <a:p>
            <a:pPr lvl="1"/>
            <a:r>
              <a:rPr lang="en-US" dirty="0"/>
              <a:t>Data Architecture </a:t>
            </a:r>
          </a:p>
          <a:p>
            <a:pPr lvl="1"/>
            <a:r>
              <a:rPr lang="en-US" dirty="0"/>
              <a:t>Data Operations</a:t>
            </a:r>
          </a:p>
          <a:p>
            <a:pPr lvl="1"/>
            <a:r>
              <a:rPr lang="en-US" dirty="0"/>
              <a:t>Data Quality </a:t>
            </a:r>
          </a:p>
          <a:p>
            <a:pPr lvl="1"/>
            <a:r>
              <a:rPr lang="en-US" dirty="0"/>
              <a:t>Data Security 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sz="1600" dirty="0" err="1"/>
              <a:t>แต่ละหน่วยงานปรับเปลี่ยนและสร้างข้อมูลตามมาตรฐานข้อมูล</a:t>
            </a:r>
            <a:r>
              <a:rPr lang="en-US" sz="1600" dirty="0"/>
              <a:t> </a:t>
            </a:r>
            <a:r>
              <a:rPr lang="th-TH" sz="1600" dirty="0"/>
              <a:t>(</a:t>
            </a:r>
            <a:r>
              <a:rPr lang="en-US" sz="1600" dirty="0" err="1"/>
              <a:t>พิจารณาแหล่งข้อมูล</a:t>
            </a:r>
            <a:r>
              <a:rPr lang="en-US" sz="1600" dirty="0"/>
              <a:t>)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 38 </a:t>
            </a:r>
            <a:r>
              <a:rPr lang="en-US" dirty="0" err="1"/>
              <a:t>หน่วยงาน</a:t>
            </a:r>
            <a:endParaRPr lang="en-US" dirty="0"/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social network</a:t>
            </a:r>
          </a:p>
          <a:p>
            <a:pPr lvl="1"/>
            <a:r>
              <a:rPr lang="th-TH" dirty="0"/>
              <a:t>ข้อมูลจาก อุปกรณ์ </a:t>
            </a:r>
            <a:r>
              <a:rPr lang="en-US" dirty="0"/>
              <a:t>IoT  VDO con.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/</a:t>
            </a:r>
            <a:r>
              <a:rPr lang="en-US" dirty="0" err="1"/>
              <a:t>สถาบัน</a:t>
            </a:r>
            <a:r>
              <a:rPr lang="en-US" dirty="0"/>
              <a:t> </a:t>
            </a:r>
            <a:r>
              <a:rPr lang="en-US" dirty="0" err="1"/>
              <a:t>ที่มีความร่วมมือทั้งในและระหว่างประเทศ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แหล่งข้อมูลเปิดหรือข้อมูลสาธารณะ</a:t>
            </a:r>
            <a:r>
              <a:rPr lang="en-US" dirty="0"/>
              <a:t> (open data 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ข้อมูล</a:t>
            </a:r>
            <a:r>
              <a:rPr lang="en-US" dirty="0"/>
              <a:t> </a:t>
            </a:r>
            <a:r>
              <a:rPr lang="en-US" dirty="0" err="1"/>
              <a:t>ฝน</a:t>
            </a:r>
            <a:r>
              <a:rPr lang="en-US" dirty="0"/>
              <a:t> </a:t>
            </a:r>
            <a:r>
              <a:rPr lang="en-US" dirty="0" err="1"/>
              <a:t>ข้อมูลจากเปิดจากสถาบันต่าง</a:t>
            </a:r>
            <a:r>
              <a:rPr lang="en-US" dirty="0"/>
              <a:t> ๆ)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1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5EC79C5C-1F6E-495F-B3EF-50E8CCA7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9054" b="-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0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688F58-3A1B-477B-AEB7-2FAA8F24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725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793B8F-23AD-4D42-A506-5DBB8A7A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56" r="-2" b="7419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2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07C892-1423-4508-8918-17D88312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จัดเก็บข้อมูลเพื่อเป็นคลังข้อมูลทรัพยาน้ำแห่งชาติ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370F3-9E2F-4BFF-BF81-767128F5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1855280"/>
            <a:ext cx="6162501" cy="47554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 err="1"/>
              <a:t>การนำเข้าข้อมูลจากแหล่งข้อมูลของหน่วยงานที่เกี่ยวข้อง</a:t>
            </a:r>
            <a:r>
              <a:rPr lang="en-US" sz="1400" dirty="0"/>
              <a:t> 38 </a:t>
            </a:r>
            <a:r>
              <a:rPr lang="en-US" sz="1400" dirty="0" err="1"/>
              <a:t>หน่วยงาน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การนำเข้าข้อมูลจาก</a:t>
            </a:r>
            <a:r>
              <a:rPr lang="en-US" sz="1400" dirty="0"/>
              <a:t> social network </a:t>
            </a: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หน่วยงาน</a:t>
            </a:r>
            <a:r>
              <a:rPr lang="en-US" sz="1400" dirty="0"/>
              <a:t>/</a:t>
            </a:r>
            <a:r>
              <a:rPr lang="en-US" sz="1400" dirty="0" err="1"/>
              <a:t>สถาบัน</a:t>
            </a:r>
            <a:r>
              <a:rPr lang="en-US" sz="14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ที่มีความร่วมมือทั้งในและระหว่างประเทศ</a:t>
            </a:r>
            <a:r>
              <a:rPr lang="en-US" sz="1400" dirty="0"/>
              <a:t> 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แหล่งข้อมูลเปิดหรือข้อมูลสาธารณะ</a:t>
            </a:r>
            <a:r>
              <a:rPr lang="en-US" sz="1400" dirty="0"/>
              <a:t> (open data  </a:t>
            </a:r>
            <a:r>
              <a:rPr lang="en-US" sz="1400" dirty="0" err="1"/>
              <a:t>เช่น</a:t>
            </a:r>
            <a:r>
              <a:rPr lang="en-US" sz="1400" dirty="0"/>
              <a:t> </a:t>
            </a:r>
            <a:r>
              <a:rPr lang="en-US" sz="1400" dirty="0" err="1"/>
              <a:t>ข้อมูล</a:t>
            </a:r>
            <a:r>
              <a:rPr lang="en-US" sz="1400" dirty="0"/>
              <a:t> </a:t>
            </a:r>
            <a:r>
              <a:rPr lang="en-US" sz="1400" dirty="0" err="1"/>
              <a:t>ฝน</a:t>
            </a:r>
            <a:r>
              <a:rPr lang="en-US" sz="1400" dirty="0"/>
              <a:t> </a:t>
            </a:r>
            <a:r>
              <a:rPr lang="en-US" sz="1400" dirty="0" err="1"/>
              <a:t>ข้อมูลจากเปิดจากสถาบันต่าง</a:t>
            </a:r>
            <a:r>
              <a:rPr lang="en-US" sz="1400" dirty="0"/>
              <a:t> ๆ)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บริหารจัดการข้อมูลในคลังข้อมูล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การจัดทำระบบ</a:t>
            </a:r>
            <a:r>
              <a:rPr lang="en-US" sz="1400" dirty="0"/>
              <a:t> </a:t>
            </a:r>
            <a:r>
              <a:rPr lang="en-US" sz="1400" dirty="0" err="1"/>
              <a:t>บริการข้อมูล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กับหน่วยงานต่าง</a:t>
            </a:r>
            <a:r>
              <a:rPr lang="en-US" sz="1400" dirty="0"/>
              <a:t> ๆ </a:t>
            </a:r>
            <a:r>
              <a:rPr lang="en-US" sz="1400" dirty="0" err="1"/>
              <a:t>ที่เกี่ยวข้อง</a:t>
            </a:r>
            <a:r>
              <a:rPr lang="en-US" sz="1400" dirty="0"/>
              <a:t> </a:t>
            </a:r>
            <a:r>
              <a:rPr lang="en-US" sz="1400" dirty="0" err="1"/>
              <a:t>เพื่อการบูรณาการ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บริการข้อมูลเพื่อการศึกษา</a:t>
            </a:r>
            <a:r>
              <a:rPr lang="en-US" sz="1400" dirty="0"/>
              <a:t> </a:t>
            </a:r>
            <a:r>
              <a:rPr lang="en-US" sz="1400" dirty="0" err="1"/>
              <a:t>และงานวิจัย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Open data (</a:t>
            </a:r>
            <a:r>
              <a:rPr lang="en-US" sz="1400" dirty="0" err="1"/>
              <a:t>ข้อมูลเปิดที่สามารถนำไปใช้ได้โดยอิสระ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และอ้างอิงแหล่งที่มาได้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ขนาดใหญ่</a:t>
            </a:r>
            <a:r>
              <a:rPr lang="en-US" sz="1400" dirty="0"/>
              <a:t> (</a:t>
            </a:r>
            <a:r>
              <a:rPr lang="en-US" sz="1400" dirty="0" err="1"/>
              <a:t>เพื่อการแลกเปลี่ยนข้อมูลขนาดใหญ่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ระหว่างหน่วยงานที่มีอำนาจหน้าที่เป็นศูนย์ข้อมูล</a:t>
            </a:r>
            <a:r>
              <a:rPr lang="en-US" sz="1400" dirty="0"/>
              <a:t> </a:t>
            </a:r>
            <a:r>
              <a:rPr lang="en-US" sz="1400" dirty="0" err="1"/>
              <a:t>และใช้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แพลตฟอร์มเดียวกัน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th-TH" sz="1400" dirty="0"/>
              <a:t>การจัดทำระบบรักษาความปลอดภัยของข้อมูล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629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65124"/>
            <a:ext cx="4103084" cy="1748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 err="1"/>
              <a:t>จัดทำระบบฐานข้อมูล</a:t>
            </a:r>
            <a:r>
              <a:rPr lang="en-US" sz="2500" b="1" dirty="0"/>
              <a:t/>
            </a:r>
            <a:br>
              <a:rPr lang="en-US" sz="2500" b="1" dirty="0"/>
            </a:br>
            <a:r>
              <a:rPr lang="th-TH" sz="2500" b="1" dirty="0"/>
              <a:t> </a:t>
            </a:r>
            <a:r>
              <a:rPr lang="en-US" sz="2500" b="1" dirty="0"/>
              <a:t>Application/Solution </a:t>
            </a:r>
            <a:r>
              <a:rPr lang="th-TH" sz="2500" b="1" dirty="0"/>
              <a:t>รองรับยุทธศาสตร์</a:t>
            </a:r>
            <a:endParaRPr lang="en-US" sz="25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2AA09-978A-4612-A1EF-E71790045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497959"/>
          </a:xfrm>
        </p:spPr>
        <p:txBody>
          <a:bodyPr>
            <a:normAutofit/>
          </a:bodyPr>
          <a:lstStyle/>
          <a:p>
            <a:r>
              <a:rPr lang="en-US" sz="1700" dirty="0" err="1"/>
              <a:t>การจัดทำ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ระบบฐานข้อมูล</a:t>
            </a:r>
            <a:r>
              <a:rPr lang="th-TH" sz="1700" dirty="0"/>
              <a:t>หรือ</a:t>
            </a:r>
            <a:r>
              <a:rPr lang="en-US" sz="1700" dirty="0"/>
              <a:t> Application </a:t>
            </a:r>
            <a:r>
              <a:rPr lang="th-TH" sz="1700" dirty="0"/>
              <a:t>สนับสนุน</a:t>
            </a:r>
            <a:r>
              <a:rPr lang="en-US" sz="1700" dirty="0" err="1"/>
              <a:t>ยุทธศาสตร์น้ำในแต่ละประเด็น</a:t>
            </a:r>
            <a:r>
              <a:rPr lang="en-US" sz="1700" dirty="0"/>
              <a:t> </a:t>
            </a:r>
            <a:r>
              <a:rPr lang="en-US" sz="1700" dirty="0" err="1"/>
              <a:t>และเชื่อมโยงข้อมูลอย่างเป็นระบบ</a:t>
            </a:r>
            <a:r>
              <a:rPr lang="en-US" sz="1700" dirty="0"/>
              <a:t> </a:t>
            </a:r>
            <a:r>
              <a:rPr lang="en-US" sz="1700" dirty="0" err="1"/>
              <a:t>เพื่อการบริหารทรัพยากรน้ำของประเทศ</a:t>
            </a:r>
            <a:endParaRPr lang="en-US" sz="1700" dirty="0"/>
          </a:p>
          <a:p>
            <a:r>
              <a:rPr lang="th-TH" sz="1700" dirty="0"/>
              <a:t>ระบบบูรณาการสารสนเทศภูมิศาสตร์</a:t>
            </a:r>
            <a:r>
              <a:rPr lang="en-US" sz="1700" dirty="0"/>
              <a:t>  (GIS)</a:t>
            </a:r>
          </a:p>
          <a:p>
            <a:r>
              <a:rPr lang="th-TH" sz="1700" dirty="0"/>
              <a:t>ระบบ Sharing Report</a:t>
            </a:r>
            <a:endParaRPr lang="en-US" sz="1700" dirty="0"/>
          </a:p>
          <a:p>
            <a:r>
              <a:rPr lang="th-TH" sz="1700" dirty="0"/>
              <a:t>ระบบ</a:t>
            </a:r>
            <a:r>
              <a:rPr lang="en-US" sz="1700" dirty="0" err="1"/>
              <a:t>ขับเคลื่อนโครงการ</a:t>
            </a:r>
            <a:r>
              <a:rPr lang="en-US" sz="1700" dirty="0"/>
              <a:t> (</a:t>
            </a:r>
            <a:r>
              <a:rPr lang="th-TH" sz="1700" dirty="0"/>
              <a:t>ระบบ </a:t>
            </a:r>
            <a:r>
              <a:rPr lang="en-US" sz="1700" dirty="0"/>
              <a:t>Thai Water Plan)</a:t>
            </a:r>
          </a:p>
          <a:p>
            <a:r>
              <a:rPr lang="th-TH" sz="1700" dirty="0"/>
              <a:t>Solution </a:t>
            </a:r>
            <a:r>
              <a:rPr lang="en-US" sz="1700" dirty="0"/>
              <a:t>Water Community</a:t>
            </a:r>
          </a:p>
          <a:p>
            <a:r>
              <a:rPr lang="th-TH" sz="1700" dirty="0"/>
              <a:t>Solution </a:t>
            </a:r>
            <a:r>
              <a:rPr lang="en-US" sz="1700" dirty="0" err="1"/>
              <a:t>ข้อมูลเพื่อการศึกษา</a:t>
            </a:r>
            <a:r>
              <a:rPr lang="en-US" sz="1700" dirty="0"/>
              <a:t> </a:t>
            </a:r>
            <a:r>
              <a:rPr lang="en-US" sz="1700" dirty="0" err="1"/>
              <a:t>และงานวิจัย</a:t>
            </a:r>
            <a:endParaRPr lang="en-US" sz="1700" dirty="0"/>
          </a:p>
          <a:p>
            <a:r>
              <a:rPr lang="en-US" sz="1700" dirty="0"/>
              <a:t>**</a:t>
            </a:r>
            <a:r>
              <a:rPr lang="en-US" sz="1700" dirty="0" err="1"/>
              <a:t>การดำเนินการเชื่อมโยง</a:t>
            </a:r>
            <a:r>
              <a:rPr lang="en-US" sz="1700" dirty="0"/>
              <a:t> </a:t>
            </a:r>
            <a:r>
              <a:rPr lang="en-US" sz="1700" dirty="0" err="1"/>
              <a:t>ระหว่าง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</a:t>
            </a:r>
            <a:r>
              <a:rPr lang="th-TH" sz="1700" dirty="0"/>
              <a:t>ล</a:t>
            </a:r>
            <a:r>
              <a:rPr lang="en-US" sz="1700" dirty="0"/>
              <a:t>/Application/Solution  </a:t>
            </a:r>
            <a:r>
              <a:rPr lang="en-US" sz="1700" dirty="0" err="1"/>
              <a:t>และคลังข้อมูลหลัก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application">
            <a:extLst>
              <a:ext uri="{FF2B5EF4-FFF2-40B4-BE49-F238E27FC236}">
                <a16:creationId xmlns:a16="http://schemas.microsoft.com/office/drawing/2014/main" xmlns="" id="{80AF1A4A-C84C-48FD-BAC4-EC841C4F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r="8071" b="-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8A90E6-FADE-464D-A3C1-5F65F3B0F7DA}"/>
              </a:ext>
            </a:extLst>
          </p:cNvPr>
          <p:cNvSpPr txBox="1"/>
          <p:nvPr/>
        </p:nvSpPr>
        <p:spPr>
          <a:xfrm>
            <a:off x="8292860" y="2052176"/>
            <a:ext cx="188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07065C-6749-498A-BA63-0C90822A266E}"/>
              </a:ext>
            </a:extLst>
          </p:cNvPr>
          <p:cNvSpPr/>
          <p:nvPr/>
        </p:nvSpPr>
        <p:spPr>
          <a:xfrm>
            <a:off x="6910809" y="1744277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6FB20C-255A-4E98-9457-9A11FF62AD5F}"/>
              </a:ext>
            </a:extLst>
          </p:cNvPr>
          <p:cNvSpPr/>
          <p:nvPr/>
        </p:nvSpPr>
        <p:spPr>
          <a:xfrm>
            <a:off x="10292364" y="1559611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0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1946</Words>
  <Application>Microsoft Macintosh PowerPoint</Application>
  <PresentationFormat>Custom</PresentationFormat>
  <Paragraphs>305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1_Office Theme</vt:lpstr>
      <vt:lpstr>Road Map NWCC</vt:lpstr>
      <vt:lpstr>Digital Blueprint</vt:lpstr>
      <vt:lpstr>ระบบจัดการฐานข้อมูล</vt:lpstr>
      <vt:lpstr>ผลการดำเนินการศูนย์อำนวยการน้ำแห่งชาติ</vt:lpstr>
      <vt:lpstr>แผนงาน Infrastructure และแผนยุทธศาสตร์ ICT ของสำนักงานทรัพยากรน้ำแห่งชาติ</vt:lpstr>
      <vt:lpstr>ก้าวต่อไป NWCC</vt:lpstr>
      <vt:lpstr>การดำเนินการ บริหารจัดการข้อมูล</vt:lpstr>
      <vt:lpstr>จัดเก็บข้อมูลเพื่อเป็นคลังข้อมูลทรัพยาน้ำแห่งชาติ</vt:lpstr>
      <vt:lpstr>จัดทำระบบฐานข้อมูล  Application/Solution รองรับยุทธศาสตร์</vt:lpstr>
      <vt:lpstr>การวิเคราะห์ข้อมูลและนำเสนอข้อมูล เพื่อการติดตามทรัพยากรน้ำ ( BA/ BI)</vt:lpstr>
      <vt:lpstr>การวิเคราะห์ข้อมูลทรัพยากรน้ำเพื่อบริหารจัดการน้ำอัจฉริยะ และการสร้างนวัตกรรม ต่าง ๆ (DATA Science) ที่เกี่ยวเนื่องกับทรัพยากรน้ำของประเทศไทย (AI and Innovation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Infrastructure และแผนยุทธศาสตร์ ICT ของสำนักงานทรัพยากรน้ำแห่งชาติ</vt:lpstr>
      <vt:lpstr>Digital Blueprint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Map NWCC</dc:title>
  <dc:creator>Atthapong Chantanumate</dc:creator>
  <cp:lastModifiedBy>Plan RID</cp:lastModifiedBy>
  <cp:revision>23</cp:revision>
  <cp:lastPrinted>2018-11-02T05:53:06Z</cp:lastPrinted>
  <dcterms:created xsi:type="dcterms:W3CDTF">2018-11-01T02:04:05Z</dcterms:created>
  <dcterms:modified xsi:type="dcterms:W3CDTF">2018-11-02T03:31:26Z</dcterms:modified>
</cp:coreProperties>
</file>